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58" r:id="rId3"/>
    <p:sldId id="25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7"/>
    <p:restoredTop sz="94651"/>
  </p:normalViewPr>
  <p:slideViewPr>
    <p:cSldViewPr snapToGrid="0">
      <p:cViewPr varScale="1">
        <p:scale>
          <a:sx n="115" d="100"/>
          <a:sy n="115" d="100"/>
        </p:scale>
        <p:origin x="55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9C840-6786-3108-CEA6-F9DB2325404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0A4CC9A-5C65-EBE1-2C09-3764F0F2CE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B1BEDE7-3C6D-BFBC-6A11-5FCF3BADB548}"/>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5" name="Footer Placeholder 4">
            <a:extLst>
              <a:ext uri="{FF2B5EF4-FFF2-40B4-BE49-F238E27FC236}">
                <a16:creationId xmlns:a16="http://schemas.microsoft.com/office/drawing/2014/main" id="{9F7DECDF-49B4-4CB3-9BB4-64D853DDB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FA0A91-A2D0-31CB-E4EE-B9DBDFED28D0}"/>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906547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6BB9-E992-F951-B1A7-A1CFC2383BF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9EF58C-093C-583B-8C7B-EA528FA103D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1534DAE-6202-5520-0B42-2B33142A766D}"/>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5" name="Footer Placeholder 4">
            <a:extLst>
              <a:ext uri="{FF2B5EF4-FFF2-40B4-BE49-F238E27FC236}">
                <a16:creationId xmlns:a16="http://schemas.microsoft.com/office/drawing/2014/main" id="{00F5F9D3-0726-C104-095A-149F9DDA67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E9BC5A-0BCB-4A17-D20D-9D25C784AC5F}"/>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1079372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EE27D-E0C4-D0F0-5105-91A738D415F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377A22F-954A-3786-6DC2-83A7C0FEF65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55B2E84-4DDE-44CE-8EF1-C374445F5308}"/>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5" name="Footer Placeholder 4">
            <a:extLst>
              <a:ext uri="{FF2B5EF4-FFF2-40B4-BE49-F238E27FC236}">
                <a16:creationId xmlns:a16="http://schemas.microsoft.com/office/drawing/2014/main" id="{EA516B3E-4430-D735-7D47-9ECC9EEEF2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E27C8-74C3-AD53-B8A0-43E1C4DF632D}"/>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296689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54667-0E6E-D0DF-0663-6EAE1A12FAA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A31CD0-F1F0-4000-2958-0489BE4084E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9A1291A-5B99-15EF-45D7-2256191CAAC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35B7E0B-0286-C82F-D3AD-E70C9F93BF5B}"/>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6" name="Footer Placeholder 5">
            <a:extLst>
              <a:ext uri="{FF2B5EF4-FFF2-40B4-BE49-F238E27FC236}">
                <a16:creationId xmlns:a16="http://schemas.microsoft.com/office/drawing/2014/main" id="{9648AE11-696F-F2A3-14BD-277C609B8D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ED3A0E-D17F-8B96-5611-1444982B7F9E}"/>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1359723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E51BB-489A-69E4-672C-19150F18F71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165BF8A-C139-04AF-06E6-8295225B6E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E5BF4C5-A937-8C33-0FC6-030CC14157B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0B960DB-3561-00E5-228D-E96520055E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A5818D6-4BD7-072D-F277-1956C38C6F9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33DF886-8A54-C9A8-80A2-F253E5C43898}"/>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8" name="Footer Placeholder 7">
            <a:extLst>
              <a:ext uri="{FF2B5EF4-FFF2-40B4-BE49-F238E27FC236}">
                <a16:creationId xmlns:a16="http://schemas.microsoft.com/office/drawing/2014/main" id="{4305E92D-EEDD-C199-FF38-7FE3F4A3D1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9D1676-7E4D-5411-61BB-2F1B5F291B5C}"/>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3456841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E1E03-0976-C78F-A85D-AFE96610E2A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46140B6-457F-BFA5-272C-DDD6135F04CA}"/>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4" name="Footer Placeholder 3">
            <a:extLst>
              <a:ext uri="{FF2B5EF4-FFF2-40B4-BE49-F238E27FC236}">
                <a16:creationId xmlns:a16="http://schemas.microsoft.com/office/drawing/2014/main" id="{111DD7B9-E758-B624-7D5F-C956E6A8A2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961360-1346-7010-5B06-C63B7C2825FD}"/>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2226934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A94F95-5EF0-D6E0-D56F-2D14BC7A00EF}"/>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3" name="Footer Placeholder 2">
            <a:extLst>
              <a:ext uri="{FF2B5EF4-FFF2-40B4-BE49-F238E27FC236}">
                <a16:creationId xmlns:a16="http://schemas.microsoft.com/office/drawing/2014/main" id="{229C5BB2-FA7B-2DF8-E4C6-DCA2BA0A9C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CFA60-C338-192D-3939-AA344D1EE24F}"/>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1901017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7AE6F-6D5A-6568-589E-F55C0E86AC9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EA3072A-A01E-ECFA-F312-09053EFA68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93BFE77-F62C-33A2-BA6F-D0D908E2E8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491EF1F-A603-4A36-4B6C-D16D1E6917C7}"/>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6" name="Footer Placeholder 5">
            <a:extLst>
              <a:ext uri="{FF2B5EF4-FFF2-40B4-BE49-F238E27FC236}">
                <a16:creationId xmlns:a16="http://schemas.microsoft.com/office/drawing/2014/main" id="{01C344AC-E672-2690-3E13-AB8D130D15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EA88E5-191F-B340-8192-DB9610C56D02}"/>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2350090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E8F5D-4539-11B4-0A99-8E9F0E99E85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BA74440-733C-A491-8D8A-FBAF38B10F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C1C539-4704-1469-24DC-E47909F77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E3A3F59-DE3B-5478-62B9-05174DB6BF03}"/>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6" name="Footer Placeholder 5">
            <a:extLst>
              <a:ext uri="{FF2B5EF4-FFF2-40B4-BE49-F238E27FC236}">
                <a16:creationId xmlns:a16="http://schemas.microsoft.com/office/drawing/2014/main" id="{1FEED9D3-0C3A-5411-7DAF-AD8E691D88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B9ADB9-7BED-3F83-2021-98286B3876D8}"/>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2634022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DF06-DB42-3A0E-5EAC-F867C25C578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4E6132B-8A60-4060-D643-B18D28E6DDF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6456D2F-85A2-A8C8-2984-31F3BAEC79B5}"/>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5" name="Footer Placeholder 4">
            <a:extLst>
              <a:ext uri="{FF2B5EF4-FFF2-40B4-BE49-F238E27FC236}">
                <a16:creationId xmlns:a16="http://schemas.microsoft.com/office/drawing/2014/main" id="{99163DE8-1C9B-30DF-0924-C97D20334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B0B49-A5B3-FD40-5739-850074DCE823}"/>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2143723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CE1B30-8A99-98CE-D0DA-DEC9B48EA85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452AD7D-6563-F5C1-B32E-E0DF3283D0C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9EE32C1-4576-FBF9-90D6-C1CF3B31B3B1}"/>
              </a:ext>
            </a:extLst>
          </p:cNvPr>
          <p:cNvSpPr>
            <a:spLocks noGrp="1"/>
          </p:cNvSpPr>
          <p:nvPr>
            <p:ph type="dt" sz="half" idx="10"/>
          </p:nvPr>
        </p:nvSpPr>
        <p:spPr/>
        <p:txBody>
          <a:bodyPr/>
          <a:lstStyle/>
          <a:p>
            <a:fld id="{C6D64C55-C3B1-1D4C-BCC5-AF65BDA90E15}" type="datetimeFigureOut">
              <a:rPr lang="en-US" smtClean="0"/>
              <a:t>9/3/26</a:t>
            </a:fld>
            <a:endParaRPr lang="en-US"/>
          </a:p>
        </p:txBody>
      </p:sp>
      <p:sp>
        <p:nvSpPr>
          <p:cNvPr id="5" name="Footer Placeholder 4">
            <a:extLst>
              <a:ext uri="{FF2B5EF4-FFF2-40B4-BE49-F238E27FC236}">
                <a16:creationId xmlns:a16="http://schemas.microsoft.com/office/drawing/2014/main" id="{98D01C9B-6809-EA4C-3B86-1D6DBA502D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AAD20-08CC-2F3D-A994-EE31A108ABB8}"/>
              </a:ext>
            </a:extLst>
          </p:cNvPr>
          <p:cNvSpPr>
            <a:spLocks noGrp="1"/>
          </p:cNvSpPr>
          <p:nvPr>
            <p:ph type="sldNum" sz="quarter" idx="12"/>
          </p:nvPr>
        </p:nvSpPr>
        <p:spPr/>
        <p:txBody>
          <a:bodyPr/>
          <a:lstStyle/>
          <a:p>
            <a:fld id="{3C52F4F6-E3F8-9B40-BC0B-72FDBDAAFCFA}" type="slidenum">
              <a:rPr lang="en-US" smtClean="0"/>
              <a:t>‹#›</a:t>
            </a:fld>
            <a:endParaRPr lang="en-US"/>
          </a:p>
        </p:txBody>
      </p:sp>
    </p:spTree>
    <p:extLst>
      <p:ext uri="{BB962C8B-B14F-4D97-AF65-F5344CB8AC3E}">
        <p14:creationId xmlns:p14="http://schemas.microsoft.com/office/powerpoint/2010/main" val="1220754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D9A060-517B-81BE-A65B-771166F05D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A27872B-F92D-9D45-9A46-BFA75B2AD0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F5C061-7E94-380C-22A6-7BAA11866B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D64C55-C3B1-1D4C-BCC5-AF65BDA90E15}" type="datetimeFigureOut">
              <a:rPr lang="en-US" smtClean="0"/>
              <a:t>9/3/26</a:t>
            </a:fld>
            <a:endParaRPr lang="en-US"/>
          </a:p>
        </p:txBody>
      </p:sp>
      <p:sp>
        <p:nvSpPr>
          <p:cNvPr id="5" name="Footer Placeholder 4">
            <a:extLst>
              <a:ext uri="{FF2B5EF4-FFF2-40B4-BE49-F238E27FC236}">
                <a16:creationId xmlns:a16="http://schemas.microsoft.com/office/drawing/2014/main" id="{1008FA23-921E-7835-79F0-E765FBAF42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3AC347-7C81-240E-BDB2-408A70886F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52F4F6-E3F8-9B40-BC0B-72FDBDAAFCFA}" type="slidenum">
              <a:rPr lang="en-US" smtClean="0"/>
              <a:t>‹#›</a:t>
            </a:fld>
            <a:endParaRPr lang="en-US"/>
          </a:p>
        </p:txBody>
      </p:sp>
    </p:spTree>
    <p:extLst>
      <p:ext uri="{BB962C8B-B14F-4D97-AF65-F5344CB8AC3E}">
        <p14:creationId xmlns:p14="http://schemas.microsoft.com/office/powerpoint/2010/main" val="349547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56260-7EEB-8B78-995B-57C07B42C819}"/>
              </a:ext>
            </a:extLst>
          </p:cNvPr>
          <p:cNvSpPr>
            <a:spLocks noGrp="1"/>
          </p:cNvSpPr>
          <p:nvPr>
            <p:ph type="title"/>
          </p:nvPr>
        </p:nvSpPr>
        <p:spPr>
          <a:xfrm>
            <a:off x="838200" y="365125"/>
            <a:ext cx="10515600" cy="677863"/>
          </a:xfrm>
        </p:spPr>
        <p:txBody>
          <a:bodyPr>
            <a:normAutofit/>
          </a:bodyPr>
          <a:lstStyle/>
          <a:p>
            <a:r>
              <a:rPr lang="en-US" sz="3600" b="1" dirty="0">
                <a:latin typeface="Times New Roman" panose="02020603050405020304" pitchFamily="18" charset="0"/>
                <a:cs typeface="Times New Roman" panose="02020603050405020304" pitchFamily="18" charset="0"/>
              </a:rPr>
              <a:t>Floor plan</a:t>
            </a:r>
            <a:endParaRPr lang="en-US"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475D04E-1F80-43C0-A7C8-95E3A8F9317D}"/>
              </a:ext>
            </a:extLst>
          </p:cNvPr>
          <p:cNvSpPr>
            <a:spLocks noGrp="1"/>
          </p:cNvSpPr>
          <p:nvPr>
            <p:ph idx="1"/>
          </p:nvPr>
        </p:nvSpPr>
        <p:spPr>
          <a:xfrm>
            <a:off x="838200" y="1271588"/>
            <a:ext cx="10515600" cy="4905375"/>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We have 20 rectangle tables. Each table is 2.4m long by 1m wide and can fit a maximum of 4.5 people per side. We have 140 timber chairs.</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Place the tables into the position you wish us to have them laid out for your wedding reception:</a:t>
            </a:r>
          </a:p>
          <a:p>
            <a:pPr marL="0" indent="0">
              <a:buNone/>
            </a:pPr>
            <a:r>
              <a:rPr lang="en-US" sz="2000" dirty="0">
                <a:latin typeface="Times New Roman" panose="02020603050405020304" pitchFamily="18" charset="0"/>
                <a:cs typeface="Times New Roman" panose="02020603050405020304" pitchFamily="18" charset="0"/>
              </a:rPr>
              <a:t>Please move around the tables on the floor plan (next pages) as you wish us to lay them out for your wedding reception. Please only send through one layout, delete the other template slide on this document prior to sending back to us.</a:t>
            </a:r>
          </a:p>
          <a:p>
            <a:pPr marL="0" indent="0">
              <a:buNone/>
            </a:pPr>
            <a:endParaRPr lang="en-US" sz="2000" dirty="0">
              <a:latin typeface="Times New Roman" panose="02020603050405020304" pitchFamily="18" charset="0"/>
              <a:cs typeface="Times New Roman" panose="02020603050405020304" pitchFamily="18" charset="0"/>
            </a:endParaRPr>
          </a:p>
          <a:p>
            <a:pPr marL="0" lvl="0" indent="0">
              <a:spcBef>
                <a:spcPts val="0"/>
              </a:spcBef>
              <a:buNone/>
            </a:pPr>
            <a:r>
              <a:rPr lang="en-US" sz="2000" dirty="0">
                <a:latin typeface="Times New Roman" panose="02020603050405020304" pitchFamily="18" charset="0"/>
                <a:ea typeface="Calibri"/>
                <a:cs typeface="Times New Roman" panose="02020603050405020304" pitchFamily="18" charset="0"/>
                <a:sym typeface="Calibri"/>
              </a:rPr>
              <a:t>Maximum capacity: 150 people </a:t>
            </a:r>
          </a:p>
          <a:p>
            <a:pPr marL="0" lvl="0" indent="0">
              <a:spcBef>
                <a:spcPts val="0"/>
              </a:spcBef>
              <a:buNone/>
            </a:pPr>
            <a:endParaRPr lang="en-US" sz="2000" dirty="0">
              <a:latin typeface="Times New Roman" panose="02020603050405020304" pitchFamily="18" charset="0"/>
              <a:ea typeface="Calibri"/>
              <a:cs typeface="Times New Roman" panose="02020603050405020304" pitchFamily="18" charset="0"/>
              <a:sym typeface="Calibri"/>
            </a:endParaRPr>
          </a:p>
          <a:p>
            <a:pPr marL="0" lvl="0" indent="0">
              <a:spcBef>
                <a:spcPts val="0"/>
              </a:spcBef>
              <a:buNone/>
            </a:pPr>
            <a:r>
              <a:rPr lang="en-US" sz="2000" dirty="0">
                <a:latin typeface="Times New Roman" panose="02020603050405020304" pitchFamily="18" charset="0"/>
                <a:ea typeface="Calibri"/>
                <a:cs typeface="Times New Roman" panose="02020603050405020304" pitchFamily="18" charset="0"/>
                <a:sym typeface="Calibri"/>
              </a:rPr>
              <a:t>White tablecloths and napkins available</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0107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11000"/>
          </a:stretch>
        </a:blipFill>
        <a:effectLst/>
      </p:bgPr>
    </p:bg>
    <p:spTree>
      <p:nvGrpSpPr>
        <p:cNvPr id="1" name="">
          <a:extLst>
            <a:ext uri="{FF2B5EF4-FFF2-40B4-BE49-F238E27FC236}">
              <a16:creationId xmlns:a16="http://schemas.microsoft.com/office/drawing/2014/main" id="{7E625408-0CD2-6262-719C-0F241EDAB15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FA0E8CC-8FE6-91FB-6903-EE1CBBA04314}"/>
              </a:ext>
            </a:extLst>
          </p:cNvPr>
          <p:cNvSpPr/>
          <p:nvPr/>
        </p:nvSpPr>
        <p:spPr>
          <a:xfrm>
            <a:off x="3614738" y="3000376"/>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7E6A5B-0F7C-C6F6-4F84-5712A3C78607}"/>
              </a:ext>
            </a:extLst>
          </p:cNvPr>
          <p:cNvSpPr/>
          <p:nvPr/>
        </p:nvSpPr>
        <p:spPr>
          <a:xfrm>
            <a:off x="4743451" y="3000376"/>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B02C71C-69B0-4AB7-8D2D-B91958308755}"/>
              </a:ext>
            </a:extLst>
          </p:cNvPr>
          <p:cNvSpPr/>
          <p:nvPr/>
        </p:nvSpPr>
        <p:spPr>
          <a:xfrm>
            <a:off x="5872164" y="3000376"/>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08740C1-8F8E-A890-B8EC-0BA2B2F1A1D3}"/>
              </a:ext>
            </a:extLst>
          </p:cNvPr>
          <p:cNvSpPr/>
          <p:nvPr/>
        </p:nvSpPr>
        <p:spPr>
          <a:xfrm>
            <a:off x="7000877" y="3000376"/>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90D0AFF-B01D-87BC-93DE-085E5E8C037B}"/>
              </a:ext>
            </a:extLst>
          </p:cNvPr>
          <p:cNvSpPr/>
          <p:nvPr/>
        </p:nvSpPr>
        <p:spPr>
          <a:xfrm rot="5400000">
            <a:off x="8129590" y="3025090"/>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091FC99-0E80-2F38-1F30-3C01ECFFACA1}"/>
              </a:ext>
            </a:extLst>
          </p:cNvPr>
          <p:cNvSpPr/>
          <p:nvPr/>
        </p:nvSpPr>
        <p:spPr>
          <a:xfrm>
            <a:off x="3614738" y="3686419"/>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FEFD02C-2892-1247-C992-636BC769E41E}"/>
              </a:ext>
            </a:extLst>
          </p:cNvPr>
          <p:cNvSpPr/>
          <p:nvPr/>
        </p:nvSpPr>
        <p:spPr>
          <a:xfrm>
            <a:off x="4743451" y="3686419"/>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477200A-6BD9-8B07-B069-5E15BA932094}"/>
              </a:ext>
            </a:extLst>
          </p:cNvPr>
          <p:cNvSpPr/>
          <p:nvPr/>
        </p:nvSpPr>
        <p:spPr>
          <a:xfrm>
            <a:off x="5872164" y="3686419"/>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4D80FA8-DE8D-20AA-8C5E-E9D951ECF583}"/>
              </a:ext>
            </a:extLst>
          </p:cNvPr>
          <p:cNvSpPr/>
          <p:nvPr/>
        </p:nvSpPr>
        <p:spPr>
          <a:xfrm>
            <a:off x="7000877" y="3686419"/>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62038B8-A71C-859F-6689-6DBA71268CEA}"/>
              </a:ext>
            </a:extLst>
          </p:cNvPr>
          <p:cNvSpPr/>
          <p:nvPr/>
        </p:nvSpPr>
        <p:spPr>
          <a:xfrm rot="5400000">
            <a:off x="8129590" y="4149568"/>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5E20499-360E-82AE-85BD-D5A32AED956C}"/>
              </a:ext>
            </a:extLst>
          </p:cNvPr>
          <p:cNvSpPr/>
          <p:nvPr/>
        </p:nvSpPr>
        <p:spPr>
          <a:xfrm>
            <a:off x="3614738" y="4442462"/>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D1738E0-D2D3-C0B1-DAE3-3E0CD787A784}"/>
              </a:ext>
            </a:extLst>
          </p:cNvPr>
          <p:cNvSpPr/>
          <p:nvPr/>
        </p:nvSpPr>
        <p:spPr>
          <a:xfrm>
            <a:off x="4743451" y="4442462"/>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C9F1CCC-CCFB-70EE-0709-5E3916D6B5C0}"/>
              </a:ext>
            </a:extLst>
          </p:cNvPr>
          <p:cNvSpPr/>
          <p:nvPr/>
        </p:nvSpPr>
        <p:spPr>
          <a:xfrm>
            <a:off x="5872164" y="4442462"/>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BD6F42F-9E3E-7DBB-39F5-5912E4702A00}"/>
              </a:ext>
            </a:extLst>
          </p:cNvPr>
          <p:cNvSpPr/>
          <p:nvPr/>
        </p:nvSpPr>
        <p:spPr>
          <a:xfrm>
            <a:off x="7000877" y="4442462"/>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35582BC-65B8-740B-B78C-E06A6E0CC5E6}"/>
              </a:ext>
            </a:extLst>
          </p:cNvPr>
          <p:cNvSpPr/>
          <p:nvPr/>
        </p:nvSpPr>
        <p:spPr>
          <a:xfrm>
            <a:off x="3614738" y="5180687"/>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8639EE05-1910-6C99-D482-C40E39452766}"/>
              </a:ext>
            </a:extLst>
          </p:cNvPr>
          <p:cNvSpPr/>
          <p:nvPr/>
        </p:nvSpPr>
        <p:spPr>
          <a:xfrm>
            <a:off x="4743451" y="5180687"/>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C43F6A0-DFA6-DD79-E91C-73BD34B601AB}"/>
              </a:ext>
            </a:extLst>
          </p:cNvPr>
          <p:cNvSpPr/>
          <p:nvPr/>
        </p:nvSpPr>
        <p:spPr>
          <a:xfrm>
            <a:off x="5872164" y="5180687"/>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9D7877A-553D-CA9A-C1DA-346440D835D6}"/>
              </a:ext>
            </a:extLst>
          </p:cNvPr>
          <p:cNvSpPr/>
          <p:nvPr/>
        </p:nvSpPr>
        <p:spPr>
          <a:xfrm>
            <a:off x="7000877" y="5180687"/>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DE5C29D-2E69-F988-B1FF-64EDE3E62934}"/>
              </a:ext>
            </a:extLst>
          </p:cNvPr>
          <p:cNvSpPr/>
          <p:nvPr/>
        </p:nvSpPr>
        <p:spPr>
          <a:xfrm rot="5400000">
            <a:off x="8178386" y="5229484"/>
            <a:ext cx="1031119"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052C4931-A0A0-E3DA-CD20-F7A1F631E585}"/>
              </a:ext>
            </a:extLst>
          </p:cNvPr>
          <p:cNvSpPr/>
          <p:nvPr/>
        </p:nvSpPr>
        <p:spPr>
          <a:xfrm>
            <a:off x="4631891" y="700085"/>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FE3AD12-85F9-61A0-0A54-D106BEF3FA58}"/>
              </a:ext>
            </a:extLst>
          </p:cNvPr>
          <p:cNvSpPr/>
          <p:nvPr/>
        </p:nvSpPr>
        <p:spPr>
          <a:xfrm>
            <a:off x="5170521" y="200416"/>
            <a:ext cx="1850958" cy="34965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E098846-6766-EB64-561D-D5AF400E5436}"/>
              </a:ext>
            </a:extLst>
          </p:cNvPr>
          <p:cNvSpPr/>
          <p:nvPr/>
        </p:nvSpPr>
        <p:spPr>
          <a:xfrm>
            <a:off x="5164932" y="1153110"/>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EB25853B-8998-D670-51D4-8A086F06E2E7}"/>
              </a:ext>
            </a:extLst>
          </p:cNvPr>
          <p:cNvSpPr/>
          <p:nvPr/>
        </p:nvSpPr>
        <p:spPr>
          <a:xfrm>
            <a:off x="7274362" y="719707"/>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0FDA616F-0D81-6547-A968-B05D0CE0FD86}"/>
              </a:ext>
            </a:extLst>
          </p:cNvPr>
          <p:cNvSpPr/>
          <p:nvPr/>
        </p:nvSpPr>
        <p:spPr>
          <a:xfrm>
            <a:off x="6716268" y="1162009"/>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2DF8E44-08A9-F9A2-2B28-748BD445043C}"/>
              </a:ext>
            </a:extLst>
          </p:cNvPr>
          <p:cNvSpPr/>
          <p:nvPr/>
        </p:nvSpPr>
        <p:spPr>
          <a:xfrm>
            <a:off x="3614738" y="828178"/>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19A13880-A80F-967D-5BAD-F85AD9D40DB0}"/>
              </a:ext>
            </a:extLst>
          </p:cNvPr>
          <p:cNvSpPr/>
          <p:nvPr/>
        </p:nvSpPr>
        <p:spPr>
          <a:xfrm>
            <a:off x="8291515" y="892318"/>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A80B6F3E-0D6B-69CC-7926-F69AE5C71F46}"/>
              </a:ext>
            </a:extLst>
          </p:cNvPr>
          <p:cNvSpPr txBox="1"/>
          <p:nvPr/>
        </p:nvSpPr>
        <p:spPr>
          <a:xfrm>
            <a:off x="5450680" y="242289"/>
            <a:ext cx="1408462" cy="307777"/>
          </a:xfrm>
          <a:prstGeom prst="rect">
            <a:avLst/>
          </a:prstGeom>
          <a:noFill/>
        </p:spPr>
        <p:txBody>
          <a:bodyPr wrap="square" rtlCol="0">
            <a:spAutoFit/>
          </a:bodyPr>
          <a:lstStyle/>
          <a:p>
            <a:r>
              <a:rPr lang="en-US" sz="1400" dirty="0"/>
              <a:t>Outdoor bar</a:t>
            </a:r>
          </a:p>
        </p:txBody>
      </p:sp>
      <p:sp>
        <p:nvSpPr>
          <p:cNvPr id="61" name="TextBox 60">
            <a:extLst>
              <a:ext uri="{FF2B5EF4-FFF2-40B4-BE49-F238E27FC236}">
                <a16:creationId xmlns:a16="http://schemas.microsoft.com/office/drawing/2014/main" id="{048EC266-BC93-7F90-83CC-0FD47459C569}"/>
              </a:ext>
            </a:extLst>
          </p:cNvPr>
          <p:cNvSpPr txBox="1"/>
          <p:nvPr/>
        </p:nvSpPr>
        <p:spPr>
          <a:xfrm>
            <a:off x="442278" y="414446"/>
            <a:ext cx="2441055" cy="923330"/>
          </a:xfrm>
          <a:prstGeom prst="rect">
            <a:avLst/>
          </a:prstGeom>
          <a:noFill/>
        </p:spPr>
        <p:txBody>
          <a:bodyPr wrap="square" rtlCol="0">
            <a:spAutoFit/>
          </a:bodyPr>
          <a:lstStyle/>
          <a:p>
            <a:r>
              <a:rPr lang="en-US" b="1" dirty="0">
                <a:solidFill>
                  <a:schemeClr val="accent5"/>
                </a:solidFill>
              </a:rPr>
              <a:t>Template Shows:</a:t>
            </a:r>
          </a:p>
          <a:p>
            <a:r>
              <a:rPr lang="en-US" b="1" dirty="0">
                <a:solidFill>
                  <a:schemeClr val="accent5"/>
                </a:solidFill>
              </a:rPr>
              <a:t>Maximum Capacity With Bridal Table</a:t>
            </a:r>
          </a:p>
        </p:txBody>
      </p:sp>
      <p:sp>
        <p:nvSpPr>
          <p:cNvPr id="62" name="Oval 61">
            <a:extLst>
              <a:ext uri="{FF2B5EF4-FFF2-40B4-BE49-F238E27FC236}">
                <a16:creationId xmlns:a16="http://schemas.microsoft.com/office/drawing/2014/main" id="{390B480B-7ECD-540D-94A5-CF3F8B88C9E7}"/>
              </a:ext>
            </a:extLst>
          </p:cNvPr>
          <p:cNvSpPr/>
          <p:nvPr/>
        </p:nvSpPr>
        <p:spPr>
          <a:xfrm>
            <a:off x="4163654" y="1170906"/>
            <a:ext cx="285749" cy="2518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a:extLst>
              <a:ext uri="{FF2B5EF4-FFF2-40B4-BE49-F238E27FC236}">
                <a16:creationId xmlns:a16="http://schemas.microsoft.com/office/drawing/2014/main" id="{1AE90A19-A777-F269-B347-2AC9FF3F463F}"/>
              </a:ext>
            </a:extLst>
          </p:cNvPr>
          <p:cNvSpPr/>
          <p:nvPr/>
        </p:nvSpPr>
        <p:spPr>
          <a:xfrm>
            <a:off x="7666901" y="1170906"/>
            <a:ext cx="285749" cy="2518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FFF0216C-0402-8437-9729-A5B3D98A7AD1}"/>
              </a:ext>
            </a:extLst>
          </p:cNvPr>
          <p:cNvSpPr/>
          <p:nvPr/>
        </p:nvSpPr>
        <p:spPr>
          <a:xfrm>
            <a:off x="8129590" y="6056241"/>
            <a:ext cx="836958" cy="225469"/>
          </a:xfrm>
          <a:prstGeom prst="rect">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B8C56BB3-ABEB-566F-2591-88B930C0C48A}"/>
              </a:ext>
            </a:extLst>
          </p:cNvPr>
          <p:cNvSpPr/>
          <p:nvPr/>
        </p:nvSpPr>
        <p:spPr>
          <a:xfrm>
            <a:off x="3196259" y="6056241"/>
            <a:ext cx="836958" cy="225469"/>
          </a:xfrm>
          <a:prstGeom prst="rect">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Oval 65">
            <a:extLst>
              <a:ext uri="{FF2B5EF4-FFF2-40B4-BE49-F238E27FC236}">
                <a16:creationId xmlns:a16="http://schemas.microsoft.com/office/drawing/2014/main" id="{7B972FDE-4CBF-47F7-5DE2-F70632DAB936}"/>
              </a:ext>
            </a:extLst>
          </p:cNvPr>
          <p:cNvSpPr/>
          <p:nvPr/>
        </p:nvSpPr>
        <p:spPr>
          <a:xfrm>
            <a:off x="10292588" y="740703"/>
            <a:ext cx="285749" cy="2518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Oval 66">
            <a:extLst>
              <a:ext uri="{FF2B5EF4-FFF2-40B4-BE49-F238E27FC236}">
                <a16:creationId xmlns:a16="http://schemas.microsoft.com/office/drawing/2014/main" id="{736668AE-BC82-F71F-085E-F61B8A25DC32}"/>
              </a:ext>
            </a:extLst>
          </p:cNvPr>
          <p:cNvSpPr/>
          <p:nvPr/>
        </p:nvSpPr>
        <p:spPr>
          <a:xfrm>
            <a:off x="10292588" y="365624"/>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465DE552-876C-A12D-8CEE-1DB995F3CB77}"/>
              </a:ext>
            </a:extLst>
          </p:cNvPr>
          <p:cNvSpPr/>
          <p:nvPr/>
        </p:nvSpPr>
        <p:spPr>
          <a:xfrm>
            <a:off x="9741379" y="1204666"/>
            <a:ext cx="836958" cy="225469"/>
          </a:xfrm>
          <a:prstGeom prst="rect">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Box 68">
            <a:extLst>
              <a:ext uri="{FF2B5EF4-FFF2-40B4-BE49-F238E27FC236}">
                <a16:creationId xmlns:a16="http://schemas.microsoft.com/office/drawing/2014/main" id="{26EFF167-8B0E-1D74-C336-DC40180A6D47}"/>
              </a:ext>
            </a:extLst>
          </p:cNvPr>
          <p:cNvSpPr txBox="1"/>
          <p:nvPr/>
        </p:nvSpPr>
        <p:spPr>
          <a:xfrm>
            <a:off x="10621879" y="342131"/>
            <a:ext cx="1209224" cy="307777"/>
          </a:xfrm>
          <a:prstGeom prst="rect">
            <a:avLst/>
          </a:prstGeom>
          <a:noFill/>
        </p:spPr>
        <p:txBody>
          <a:bodyPr wrap="square" rtlCol="0">
            <a:spAutoFit/>
          </a:bodyPr>
          <a:lstStyle/>
          <a:p>
            <a:r>
              <a:rPr lang="en-US" sz="1400" dirty="0"/>
              <a:t>Wine barrels</a:t>
            </a:r>
          </a:p>
        </p:txBody>
      </p:sp>
      <p:sp>
        <p:nvSpPr>
          <p:cNvPr id="70" name="TextBox 69">
            <a:extLst>
              <a:ext uri="{FF2B5EF4-FFF2-40B4-BE49-F238E27FC236}">
                <a16:creationId xmlns:a16="http://schemas.microsoft.com/office/drawing/2014/main" id="{F361727E-4DAD-4DF1-D8A4-EB4D86CC2D3B}"/>
              </a:ext>
            </a:extLst>
          </p:cNvPr>
          <p:cNvSpPr txBox="1"/>
          <p:nvPr/>
        </p:nvSpPr>
        <p:spPr>
          <a:xfrm>
            <a:off x="10621879" y="726885"/>
            <a:ext cx="1209224" cy="307777"/>
          </a:xfrm>
          <a:prstGeom prst="rect">
            <a:avLst/>
          </a:prstGeom>
          <a:noFill/>
        </p:spPr>
        <p:txBody>
          <a:bodyPr wrap="square" rtlCol="0">
            <a:spAutoFit/>
          </a:bodyPr>
          <a:lstStyle/>
          <a:p>
            <a:r>
              <a:rPr lang="en-US" sz="1400" dirty="0"/>
              <a:t>Firepits</a:t>
            </a:r>
          </a:p>
        </p:txBody>
      </p:sp>
      <p:sp>
        <p:nvSpPr>
          <p:cNvPr id="71" name="TextBox 70">
            <a:extLst>
              <a:ext uri="{FF2B5EF4-FFF2-40B4-BE49-F238E27FC236}">
                <a16:creationId xmlns:a16="http://schemas.microsoft.com/office/drawing/2014/main" id="{B0286C85-F45E-6C35-C813-A604E4D683D9}"/>
              </a:ext>
            </a:extLst>
          </p:cNvPr>
          <p:cNvSpPr txBox="1"/>
          <p:nvPr/>
        </p:nvSpPr>
        <p:spPr>
          <a:xfrm>
            <a:off x="10621879" y="1155769"/>
            <a:ext cx="1209224" cy="307777"/>
          </a:xfrm>
          <a:prstGeom prst="rect">
            <a:avLst/>
          </a:prstGeom>
          <a:noFill/>
        </p:spPr>
        <p:txBody>
          <a:bodyPr wrap="square" rtlCol="0">
            <a:spAutoFit/>
          </a:bodyPr>
          <a:lstStyle/>
          <a:p>
            <a:r>
              <a:rPr lang="en-US" sz="1400" dirty="0"/>
              <a:t>White tables</a:t>
            </a:r>
          </a:p>
        </p:txBody>
      </p:sp>
    </p:spTree>
    <p:extLst>
      <p:ext uri="{BB962C8B-B14F-4D97-AF65-F5344CB8AC3E}">
        <p14:creationId xmlns:p14="http://schemas.microsoft.com/office/powerpoint/2010/main" val="3557012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11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72395CB-9BA6-C82E-49F1-A932A66A9936}"/>
              </a:ext>
            </a:extLst>
          </p:cNvPr>
          <p:cNvSpPr/>
          <p:nvPr/>
        </p:nvSpPr>
        <p:spPr>
          <a:xfrm>
            <a:off x="3614738" y="3000376"/>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E8DB340-FFD6-3384-BFAB-C9D9560A5ABB}"/>
              </a:ext>
            </a:extLst>
          </p:cNvPr>
          <p:cNvSpPr/>
          <p:nvPr/>
        </p:nvSpPr>
        <p:spPr>
          <a:xfrm>
            <a:off x="4743451" y="3000376"/>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98BE04A-9A20-5C29-3286-0AB83C71E0CF}"/>
              </a:ext>
            </a:extLst>
          </p:cNvPr>
          <p:cNvSpPr/>
          <p:nvPr/>
        </p:nvSpPr>
        <p:spPr>
          <a:xfrm>
            <a:off x="5872164" y="3000376"/>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A4A4269-9476-04C2-DE46-E92ED9F896E0}"/>
              </a:ext>
            </a:extLst>
          </p:cNvPr>
          <p:cNvSpPr/>
          <p:nvPr/>
        </p:nvSpPr>
        <p:spPr>
          <a:xfrm>
            <a:off x="7000877" y="3000376"/>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E26ED2D-4DE4-801A-2BBE-A80986BEBACA}"/>
              </a:ext>
            </a:extLst>
          </p:cNvPr>
          <p:cNvSpPr/>
          <p:nvPr/>
        </p:nvSpPr>
        <p:spPr>
          <a:xfrm>
            <a:off x="8129590" y="3000376"/>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1A785DE-1AAF-7970-0813-C2097D963C66}"/>
              </a:ext>
            </a:extLst>
          </p:cNvPr>
          <p:cNvSpPr/>
          <p:nvPr/>
        </p:nvSpPr>
        <p:spPr>
          <a:xfrm>
            <a:off x="3614738" y="3686419"/>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9DC6BF0-3B79-BB00-E69A-520F6CA68652}"/>
              </a:ext>
            </a:extLst>
          </p:cNvPr>
          <p:cNvSpPr/>
          <p:nvPr/>
        </p:nvSpPr>
        <p:spPr>
          <a:xfrm>
            <a:off x="4743451" y="3686419"/>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78F06D1-0478-F38A-DCE8-6B5AEFF36B70}"/>
              </a:ext>
            </a:extLst>
          </p:cNvPr>
          <p:cNvSpPr/>
          <p:nvPr/>
        </p:nvSpPr>
        <p:spPr>
          <a:xfrm>
            <a:off x="5872164" y="3686419"/>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9EF86CD-C314-7DCC-D5CE-06C166CD5D01}"/>
              </a:ext>
            </a:extLst>
          </p:cNvPr>
          <p:cNvSpPr/>
          <p:nvPr/>
        </p:nvSpPr>
        <p:spPr>
          <a:xfrm>
            <a:off x="7000877" y="3686419"/>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EAA552A-5BDD-7D39-14B1-3B77B160143D}"/>
              </a:ext>
            </a:extLst>
          </p:cNvPr>
          <p:cNvSpPr/>
          <p:nvPr/>
        </p:nvSpPr>
        <p:spPr>
          <a:xfrm>
            <a:off x="8129590" y="3686419"/>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8DF4497-AE9D-2997-5DBB-CBD171F42C04}"/>
              </a:ext>
            </a:extLst>
          </p:cNvPr>
          <p:cNvSpPr/>
          <p:nvPr/>
        </p:nvSpPr>
        <p:spPr>
          <a:xfrm>
            <a:off x="3614738" y="4442462"/>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8B8565C1-8194-A502-C065-D9E3C1393764}"/>
              </a:ext>
            </a:extLst>
          </p:cNvPr>
          <p:cNvSpPr/>
          <p:nvPr/>
        </p:nvSpPr>
        <p:spPr>
          <a:xfrm>
            <a:off x="4743451" y="4442462"/>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41D243C-D667-7AE5-F012-DA929387CCC3}"/>
              </a:ext>
            </a:extLst>
          </p:cNvPr>
          <p:cNvSpPr/>
          <p:nvPr/>
        </p:nvSpPr>
        <p:spPr>
          <a:xfrm>
            <a:off x="5872164" y="4442462"/>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31FA563-159C-A417-7B17-2F91512E012B}"/>
              </a:ext>
            </a:extLst>
          </p:cNvPr>
          <p:cNvSpPr/>
          <p:nvPr/>
        </p:nvSpPr>
        <p:spPr>
          <a:xfrm>
            <a:off x="7000877" y="4442462"/>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94DD6E9B-1D62-4200-788D-DE822B2A29A3}"/>
              </a:ext>
            </a:extLst>
          </p:cNvPr>
          <p:cNvSpPr/>
          <p:nvPr/>
        </p:nvSpPr>
        <p:spPr>
          <a:xfrm>
            <a:off x="8129590" y="4442462"/>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E4A02C6-8B94-D4DF-ACB2-A151FF9B2CCB}"/>
              </a:ext>
            </a:extLst>
          </p:cNvPr>
          <p:cNvSpPr/>
          <p:nvPr/>
        </p:nvSpPr>
        <p:spPr>
          <a:xfrm>
            <a:off x="3614738" y="5180687"/>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FF37729-BE45-4CBE-71D4-06FC97CD56FD}"/>
              </a:ext>
            </a:extLst>
          </p:cNvPr>
          <p:cNvSpPr/>
          <p:nvPr/>
        </p:nvSpPr>
        <p:spPr>
          <a:xfrm>
            <a:off x="4743451" y="5180687"/>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916CC1AE-F7B5-FAB3-CCE7-54603FD26195}"/>
              </a:ext>
            </a:extLst>
          </p:cNvPr>
          <p:cNvSpPr/>
          <p:nvPr/>
        </p:nvSpPr>
        <p:spPr>
          <a:xfrm>
            <a:off x="5872164" y="5180687"/>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189D1EF3-DD9E-AA04-75BF-8D25D3D44DB5}"/>
              </a:ext>
            </a:extLst>
          </p:cNvPr>
          <p:cNvSpPr/>
          <p:nvPr/>
        </p:nvSpPr>
        <p:spPr>
          <a:xfrm>
            <a:off x="7000877" y="5180687"/>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EE6FCEB-492F-0672-D019-89DF6D236DDC}"/>
              </a:ext>
            </a:extLst>
          </p:cNvPr>
          <p:cNvSpPr/>
          <p:nvPr/>
        </p:nvSpPr>
        <p:spPr>
          <a:xfrm>
            <a:off x="8129590" y="5180687"/>
            <a:ext cx="1128713" cy="5429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E9D61A6A-AAB2-BFCA-FE4B-38274C52B16F}"/>
              </a:ext>
            </a:extLst>
          </p:cNvPr>
          <p:cNvSpPr/>
          <p:nvPr/>
        </p:nvSpPr>
        <p:spPr>
          <a:xfrm>
            <a:off x="4631891" y="700085"/>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9D6CA125-CCCC-19FE-4E12-ADBA5DCDB8D1}"/>
              </a:ext>
            </a:extLst>
          </p:cNvPr>
          <p:cNvSpPr/>
          <p:nvPr/>
        </p:nvSpPr>
        <p:spPr>
          <a:xfrm>
            <a:off x="5170521" y="200416"/>
            <a:ext cx="1850958" cy="34965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52A5488F-B63F-8A1D-D390-E91470A3BD88}"/>
              </a:ext>
            </a:extLst>
          </p:cNvPr>
          <p:cNvSpPr/>
          <p:nvPr/>
        </p:nvSpPr>
        <p:spPr>
          <a:xfrm>
            <a:off x="5164932" y="1153110"/>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E9BEDFEA-4437-A869-37D0-9E923C3BD93E}"/>
              </a:ext>
            </a:extLst>
          </p:cNvPr>
          <p:cNvSpPr/>
          <p:nvPr/>
        </p:nvSpPr>
        <p:spPr>
          <a:xfrm>
            <a:off x="7274362" y="719707"/>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37575829-194E-1505-5F9C-C61AD710E00D}"/>
              </a:ext>
            </a:extLst>
          </p:cNvPr>
          <p:cNvSpPr/>
          <p:nvPr/>
        </p:nvSpPr>
        <p:spPr>
          <a:xfrm>
            <a:off x="6716268" y="1162009"/>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D925759E-C46C-0B6A-407B-261CFF78C538}"/>
              </a:ext>
            </a:extLst>
          </p:cNvPr>
          <p:cNvSpPr/>
          <p:nvPr/>
        </p:nvSpPr>
        <p:spPr>
          <a:xfrm>
            <a:off x="3614738" y="828178"/>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C253C49E-A44A-F52F-756E-6BCED3CC0336}"/>
              </a:ext>
            </a:extLst>
          </p:cNvPr>
          <p:cNvSpPr/>
          <p:nvPr/>
        </p:nvSpPr>
        <p:spPr>
          <a:xfrm>
            <a:off x="8291515" y="892318"/>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8B14F28E-A9EA-7946-0B80-50BBE17F7E1A}"/>
              </a:ext>
            </a:extLst>
          </p:cNvPr>
          <p:cNvSpPr txBox="1"/>
          <p:nvPr/>
        </p:nvSpPr>
        <p:spPr>
          <a:xfrm>
            <a:off x="5450680" y="242289"/>
            <a:ext cx="1408462" cy="307777"/>
          </a:xfrm>
          <a:prstGeom prst="rect">
            <a:avLst/>
          </a:prstGeom>
          <a:noFill/>
        </p:spPr>
        <p:txBody>
          <a:bodyPr wrap="square" rtlCol="0">
            <a:spAutoFit/>
          </a:bodyPr>
          <a:lstStyle/>
          <a:p>
            <a:r>
              <a:rPr lang="en-US" sz="1400" dirty="0"/>
              <a:t>Outdoor bar</a:t>
            </a:r>
          </a:p>
        </p:txBody>
      </p:sp>
      <p:sp>
        <p:nvSpPr>
          <p:cNvPr id="62" name="Oval 61">
            <a:extLst>
              <a:ext uri="{FF2B5EF4-FFF2-40B4-BE49-F238E27FC236}">
                <a16:creationId xmlns:a16="http://schemas.microsoft.com/office/drawing/2014/main" id="{D6A0B484-FA0E-400F-054D-5D24CE3E1849}"/>
              </a:ext>
            </a:extLst>
          </p:cNvPr>
          <p:cNvSpPr/>
          <p:nvPr/>
        </p:nvSpPr>
        <p:spPr>
          <a:xfrm>
            <a:off x="4163654" y="1170906"/>
            <a:ext cx="285749" cy="2518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a:extLst>
              <a:ext uri="{FF2B5EF4-FFF2-40B4-BE49-F238E27FC236}">
                <a16:creationId xmlns:a16="http://schemas.microsoft.com/office/drawing/2014/main" id="{69ACAA76-92C8-FD9D-B528-12E2D4AE938B}"/>
              </a:ext>
            </a:extLst>
          </p:cNvPr>
          <p:cNvSpPr/>
          <p:nvPr/>
        </p:nvSpPr>
        <p:spPr>
          <a:xfrm>
            <a:off x="7666901" y="1170906"/>
            <a:ext cx="285749" cy="2518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30C56EE8-375F-0802-8D02-B8A84572B3DC}"/>
              </a:ext>
            </a:extLst>
          </p:cNvPr>
          <p:cNvSpPr/>
          <p:nvPr/>
        </p:nvSpPr>
        <p:spPr>
          <a:xfrm>
            <a:off x="8129590" y="6056241"/>
            <a:ext cx="836958" cy="225469"/>
          </a:xfrm>
          <a:prstGeom prst="rect">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683ACA79-1F39-671D-52C0-21D1379FEAE8}"/>
              </a:ext>
            </a:extLst>
          </p:cNvPr>
          <p:cNvSpPr/>
          <p:nvPr/>
        </p:nvSpPr>
        <p:spPr>
          <a:xfrm>
            <a:off x="3196259" y="6056241"/>
            <a:ext cx="836958" cy="225469"/>
          </a:xfrm>
          <a:prstGeom prst="rect">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Oval 65">
            <a:extLst>
              <a:ext uri="{FF2B5EF4-FFF2-40B4-BE49-F238E27FC236}">
                <a16:creationId xmlns:a16="http://schemas.microsoft.com/office/drawing/2014/main" id="{49A3D42A-1124-DBAE-B6E8-FD540B86382C}"/>
              </a:ext>
            </a:extLst>
          </p:cNvPr>
          <p:cNvSpPr/>
          <p:nvPr/>
        </p:nvSpPr>
        <p:spPr>
          <a:xfrm>
            <a:off x="10292588" y="740703"/>
            <a:ext cx="285749" cy="25189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Oval 66">
            <a:extLst>
              <a:ext uri="{FF2B5EF4-FFF2-40B4-BE49-F238E27FC236}">
                <a16:creationId xmlns:a16="http://schemas.microsoft.com/office/drawing/2014/main" id="{F7A8894F-FC18-6386-C093-F226DBC647B8}"/>
              </a:ext>
            </a:extLst>
          </p:cNvPr>
          <p:cNvSpPr/>
          <p:nvPr/>
        </p:nvSpPr>
        <p:spPr>
          <a:xfrm>
            <a:off x="10292588" y="365624"/>
            <a:ext cx="285749" cy="260792"/>
          </a:xfrm>
          <a:prstGeom prst="ellipse">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52AA8D69-3C82-16EB-FF34-3AA2C948ABAA}"/>
              </a:ext>
            </a:extLst>
          </p:cNvPr>
          <p:cNvSpPr/>
          <p:nvPr/>
        </p:nvSpPr>
        <p:spPr>
          <a:xfrm>
            <a:off x="9741379" y="1204666"/>
            <a:ext cx="836958" cy="225469"/>
          </a:xfrm>
          <a:prstGeom prst="rect">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Box 68">
            <a:extLst>
              <a:ext uri="{FF2B5EF4-FFF2-40B4-BE49-F238E27FC236}">
                <a16:creationId xmlns:a16="http://schemas.microsoft.com/office/drawing/2014/main" id="{88EA3F2B-A56E-3750-A871-EE05E2FFAAE1}"/>
              </a:ext>
            </a:extLst>
          </p:cNvPr>
          <p:cNvSpPr txBox="1"/>
          <p:nvPr/>
        </p:nvSpPr>
        <p:spPr>
          <a:xfrm>
            <a:off x="10621879" y="342131"/>
            <a:ext cx="1209224" cy="307777"/>
          </a:xfrm>
          <a:prstGeom prst="rect">
            <a:avLst/>
          </a:prstGeom>
          <a:noFill/>
        </p:spPr>
        <p:txBody>
          <a:bodyPr wrap="square" rtlCol="0">
            <a:spAutoFit/>
          </a:bodyPr>
          <a:lstStyle/>
          <a:p>
            <a:r>
              <a:rPr lang="en-US" sz="1400" dirty="0"/>
              <a:t>Wine barrels</a:t>
            </a:r>
          </a:p>
        </p:txBody>
      </p:sp>
      <p:sp>
        <p:nvSpPr>
          <p:cNvPr id="70" name="TextBox 69">
            <a:extLst>
              <a:ext uri="{FF2B5EF4-FFF2-40B4-BE49-F238E27FC236}">
                <a16:creationId xmlns:a16="http://schemas.microsoft.com/office/drawing/2014/main" id="{C70E8154-E8C8-F432-E549-AC07CBA86857}"/>
              </a:ext>
            </a:extLst>
          </p:cNvPr>
          <p:cNvSpPr txBox="1"/>
          <p:nvPr/>
        </p:nvSpPr>
        <p:spPr>
          <a:xfrm>
            <a:off x="10621879" y="726885"/>
            <a:ext cx="1209224" cy="307777"/>
          </a:xfrm>
          <a:prstGeom prst="rect">
            <a:avLst/>
          </a:prstGeom>
          <a:noFill/>
        </p:spPr>
        <p:txBody>
          <a:bodyPr wrap="square" rtlCol="0">
            <a:spAutoFit/>
          </a:bodyPr>
          <a:lstStyle/>
          <a:p>
            <a:r>
              <a:rPr lang="en-US" sz="1400" dirty="0"/>
              <a:t>Firepits</a:t>
            </a:r>
          </a:p>
        </p:txBody>
      </p:sp>
      <p:sp>
        <p:nvSpPr>
          <p:cNvPr id="71" name="TextBox 70">
            <a:extLst>
              <a:ext uri="{FF2B5EF4-FFF2-40B4-BE49-F238E27FC236}">
                <a16:creationId xmlns:a16="http://schemas.microsoft.com/office/drawing/2014/main" id="{AB3AACE1-BEAC-2BF5-99F2-B2E0EADCAAB1}"/>
              </a:ext>
            </a:extLst>
          </p:cNvPr>
          <p:cNvSpPr txBox="1"/>
          <p:nvPr/>
        </p:nvSpPr>
        <p:spPr>
          <a:xfrm>
            <a:off x="10621879" y="1155769"/>
            <a:ext cx="1209224" cy="307777"/>
          </a:xfrm>
          <a:prstGeom prst="rect">
            <a:avLst/>
          </a:prstGeom>
          <a:noFill/>
        </p:spPr>
        <p:txBody>
          <a:bodyPr wrap="square" rtlCol="0">
            <a:spAutoFit/>
          </a:bodyPr>
          <a:lstStyle/>
          <a:p>
            <a:r>
              <a:rPr lang="en-US" sz="1400" dirty="0"/>
              <a:t>White tables</a:t>
            </a:r>
          </a:p>
        </p:txBody>
      </p:sp>
      <p:sp>
        <p:nvSpPr>
          <p:cNvPr id="2" name="TextBox 1">
            <a:extLst>
              <a:ext uri="{FF2B5EF4-FFF2-40B4-BE49-F238E27FC236}">
                <a16:creationId xmlns:a16="http://schemas.microsoft.com/office/drawing/2014/main" id="{9119F15A-261A-FEE1-B10B-CB54F844AEFB}"/>
              </a:ext>
            </a:extLst>
          </p:cNvPr>
          <p:cNvSpPr txBox="1"/>
          <p:nvPr/>
        </p:nvSpPr>
        <p:spPr>
          <a:xfrm>
            <a:off x="442278" y="414446"/>
            <a:ext cx="2441055" cy="923330"/>
          </a:xfrm>
          <a:prstGeom prst="rect">
            <a:avLst/>
          </a:prstGeom>
          <a:noFill/>
        </p:spPr>
        <p:txBody>
          <a:bodyPr wrap="square" rtlCol="0">
            <a:spAutoFit/>
          </a:bodyPr>
          <a:lstStyle/>
          <a:p>
            <a:r>
              <a:rPr lang="en-US" b="1" dirty="0">
                <a:solidFill>
                  <a:schemeClr val="accent5"/>
                </a:solidFill>
              </a:rPr>
              <a:t>Template Shows:</a:t>
            </a:r>
          </a:p>
          <a:p>
            <a:r>
              <a:rPr lang="en-US" b="1" dirty="0">
                <a:solidFill>
                  <a:schemeClr val="accent5"/>
                </a:solidFill>
              </a:rPr>
              <a:t>Maximum Capacity Without Bridal Table</a:t>
            </a:r>
          </a:p>
        </p:txBody>
      </p:sp>
    </p:spTree>
    <p:extLst>
      <p:ext uri="{BB962C8B-B14F-4D97-AF65-F5344CB8AC3E}">
        <p14:creationId xmlns:p14="http://schemas.microsoft.com/office/powerpoint/2010/main" val="24036396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TotalTime>
  <Words>140</Words>
  <Application>Microsoft Macintosh PowerPoint</Application>
  <PresentationFormat>Widescreen</PresentationFormat>
  <Paragraphs>21</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Aptos Display</vt:lpstr>
      <vt:lpstr>Arial</vt:lpstr>
      <vt:lpstr>Times New Roman</vt:lpstr>
      <vt:lpstr>Office Theme</vt:lpstr>
      <vt:lpstr>Floor plan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Manager The Cove</dc:creator>
  <cp:lastModifiedBy>Amelia Laudenbach</cp:lastModifiedBy>
  <cp:revision>5</cp:revision>
  <dcterms:created xsi:type="dcterms:W3CDTF">2024-02-27T03:11:39Z</dcterms:created>
  <dcterms:modified xsi:type="dcterms:W3CDTF">2026-09-03T06:12:40Z</dcterms:modified>
</cp:coreProperties>
</file>